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19256" cy="610669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Порядок проведения ВПР</a:t>
            </a:r>
            <a:b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 в 2025 году</a:t>
            </a: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562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148" y="404664"/>
            <a:ext cx="8049971" cy="172819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 Black" pitchFamily="34" charset="0"/>
              </a:rPr>
              <a:t>Нормативная база проведения ВПР в 2024- 2025 учебном году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1149" y="3357460"/>
            <a:ext cx="770485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1.Постановление </a:t>
            </a:r>
            <a:r>
              <a:rPr lang="ru-RU" sz="2000" dirty="0"/>
              <a:t>правительства Российской Федерации от 30 апреля 2024 г. № 556 «Об утверждении перечня мероприятий по оценке качества образования и Правил проведения мероприятий по оценке качества образования</a:t>
            </a:r>
            <a:r>
              <a:rPr lang="ru-RU" sz="2000" dirty="0" smtClean="0"/>
              <a:t>».</a:t>
            </a:r>
          </a:p>
          <a:p>
            <a:r>
              <a:rPr lang="ru-R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797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352928" cy="1152128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Arial Black" pitchFamily="34" charset="0"/>
              </a:rPr>
              <a:t>Нормативная база проведения ВПР в 2024- 2025 учебном году</a:t>
            </a:r>
            <a:endParaRPr lang="ru-RU" sz="1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700808"/>
            <a:ext cx="8352928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2000" dirty="0"/>
              <a:t>2.Приказ Федеральной службы по надзору в сфере образования и науки от 13 мая 2024 г. № 1008 «Об утверждении состава участников, сроков и продолжительности проведения всероссийских проверочных работ в образовательных организациях, осуществляющих образовательную деятельность по образовательным программам начального общего, основного общего, среднего общего образования, а также перечня учебных предметов, по которым проводятся всероссийские проверочные работы в образовательных организациях, осуществляющих образовательную деятельность по образовательным программам начального общего, основного общего, среднего общего образования, в 2024/2025 учебном году». </a:t>
            </a:r>
            <a:endParaRPr lang="ru-RU" sz="2000" dirty="0" smtClean="0"/>
          </a:p>
          <a:p>
            <a:r>
              <a:rPr lang="ru-RU" sz="2000" dirty="0"/>
              <a:t>3.Письмо Федеральной службы по надзору в сфере образования и науки от 27 июня 2024 г. № 02-168 «О направлении методических рекомендаций»</a:t>
            </a:r>
          </a:p>
          <a:p>
            <a:endParaRPr lang="ru-RU" sz="2000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215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/>
              <a:t>Постановление правительства Российской Федерации от 30 апреля 2024 г. № 556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898478"/>
            <a:ext cx="76145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/>
              <a:t>Перечень </a:t>
            </a:r>
            <a:r>
              <a:rPr lang="ru-RU" sz="2400" dirty="0"/>
              <a:t>мероприятий по оценке качества образования: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Национальные сопоставительные исследования качества </a:t>
            </a:r>
            <a:r>
              <a:rPr lang="ru-RU" sz="2400" dirty="0" smtClean="0"/>
              <a:t>образования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Всероссийские проверочные </a:t>
            </a:r>
            <a:r>
              <a:rPr lang="ru-RU" sz="2400" dirty="0" smtClean="0"/>
              <a:t>работы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Международные сопоставительные исследования качества образования. </a:t>
            </a:r>
            <a:endParaRPr lang="ru-RU" sz="2400" dirty="0" smtClean="0"/>
          </a:p>
          <a:p>
            <a:r>
              <a:rPr lang="ru-RU" sz="2400" dirty="0" smtClean="0"/>
              <a:t>2</a:t>
            </a:r>
            <a:r>
              <a:rPr lang="ru-RU" sz="2400" dirty="0"/>
              <a:t>. Правила проведения мероприятий по оценке </a:t>
            </a:r>
            <a:r>
              <a:rPr lang="ru-RU" sz="2400" dirty="0" smtClean="0"/>
              <a:t>качества образования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08985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dirty="0">
                <a:latin typeface="+mn-lt"/>
                <a:cs typeface="Arial" pitchFamily="34" charset="0"/>
              </a:rPr>
              <a:t>1) ВПР в ОО проводятся в целях осуществления мониторинга уровня и качества подготовки обучающихся в соответствии с федеральными государственными образовательными стандартами и федеральными основными общеобразовательными программами</a:t>
            </a:r>
            <a:r>
              <a:rPr lang="ru-RU" sz="1400" dirty="0" smtClean="0">
                <a:latin typeface="+mn-lt"/>
                <a:cs typeface="Arial" pitchFamily="34" charset="0"/>
              </a:rPr>
              <a:t>;</a:t>
            </a:r>
            <a:br>
              <a:rPr lang="ru-RU" sz="1400" dirty="0" smtClean="0">
                <a:latin typeface="+mn-lt"/>
                <a:cs typeface="Arial" pitchFamily="34" charset="0"/>
              </a:rPr>
            </a:br>
            <a:r>
              <a:rPr lang="ru-RU" sz="1400" dirty="0">
                <a:latin typeface="+mn-lt"/>
                <a:cs typeface="Arial" pitchFamily="34" charset="0"/>
              </a:rPr>
              <a:t/>
            </a:r>
            <a:br>
              <a:rPr lang="ru-RU" sz="1400" dirty="0">
                <a:latin typeface="+mn-lt"/>
                <a:cs typeface="Arial" pitchFamily="34" charset="0"/>
              </a:rPr>
            </a:br>
            <a:r>
              <a:rPr lang="ru-RU" sz="1400" dirty="0">
                <a:latin typeface="+mn-lt"/>
                <a:cs typeface="Arial" pitchFamily="34" charset="0"/>
              </a:rPr>
              <a:t> 2) Участниками ВПР являются обучающиеся ОО, за исключением обучающихся </a:t>
            </a:r>
            <a:r>
              <a:rPr lang="ru-RU" sz="1400" b="1" dirty="0">
                <a:latin typeface="+mn-lt"/>
                <a:cs typeface="Arial" pitchFamily="34" charset="0"/>
              </a:rPr>
              <a:t>1 - 3, 9 и 11 классов</a:t>
            </a:r>
            <a:r>
              <a:rPr lang="ru-RU" sz="1400" dirty="0" smtClean="0">
                <a:latin typeface="+mn-lt"/>
                <a:cs typeface="Arial" pitchFamily="34" charset="0"/>
              </a:rPr>
              <a:t>;</a:t>
            </a:r>
            <a:br>
              <a:rPr lang="ru-RU" sz="1400" dirty="0" smtClean="0">
                <a:latin typeface="+mn-lt"/>
                <a:cs typeface="Arial" pitchFamily="34" charset="0"/>
              </a:rPr>
            </a:br>
            <a:r>
              <a:rPr lang="ru-RU" sz="1400" dirty="0">
                <a:latin typeface="+mn-lt"/>
                <a:cs typeface="Arial" pitchFamily="34" charset="0"/>
              </a:rPr>
              <a:t/>
            </a:r>
            <a:br>
              <a:rPr lang="ru-RU" sz="1400" dirty="0">
                <a:latin typeface="+mn-lt"/>
                <a:cs typeface="Arial" pitchFamily="34" charset="0"/>
              </a:rPr>
            </a:br>
            <a:r>
              <a:rPr lang="ru-RU" sz="1400" dirty="0">
                <a:latin typeface="+mn-lt"/>
                <a:cs typeface="Arial" pitchFamily="34" charset="0"/>
              </a:rPr>
              <a:t> 3) Обучающиеся с ограниченными возможностями здоровья принимают участие в мероприятиях по оценке качества образования </a:t>
            </a:r>
            <a:r>
              <a:rPr lang="ru-RU" sz="1400" b="1" dirty="0">
                <a:latin typeface="+mn-lt"/>
                <a:cs typeface="Arial" pitchFamily="34" charset="0"/>
              </a:rPr>
              <a:t>по решению образовательных организаций</a:t>
            </a:r>
            <a:r>
              <a:rPr lang="ru-RU" sz="1400" dirty="0">
                <a:latin typeface="+mn-lt"/>
                <a:cs typeface="Arial" pitchFamily="34" charset="0"/>
              </a:rPr>
              <a:t>, с согласия родителей; </a:t>
            </a:r>
            <a:r>
              <a:rPr lang="ru-RU" sz="1400" dirty="0" smtClean="0">
                <a:latin typeface="+mn-lt"/>
                <a:cs typeface="Arial" pitchFamily="34" charset="0"/>
              </a:rPr>
              <a:t/>
            </a:r>
            <a:br>
              <a:rPr lang="ru-RU" sz="1400" dirty="0" smtClean="0">
                <a:latin typeface="+mn-lt"/>
                <a:cs typeface="Arial" pitchFamily="34" charset="0"/>
              </a:rPr>
            </a:br>
            <a:r>
              <a:rPr lang="ru-RU" sz="1400" dirty="0">
                <a:latin typeface="+mn-lt"/>
                <a:cs typeface="Arial" pitchFamily="34" charset="0"/>
              </a:rPr>
              <a:t/>
            </a:r>
            <a:br>
              <a:rPr lang="ru-RU" sz="1400" dirty="0">
                <a:latin typeface="+mn-lt"/>
                <a:cs typeface="Arial" pitchFamily="34" charset="0"/>
              </a:rPr>
            </a:br>
            <a:r>
              <a:rPr lang="ru-RU" sz="1400" dirty="0">
                <a:latin typeface="+mn-lt"/>
                <a:cs typeface="Arial" pitchFamily="34" charset="0"/>
              </a:rPr>
              <a:t>4) Обучающиеся ОО в течение учебного года принимают участие </a:t>
            </a:r>
            <a:r>
              <a:rPr lang="ru-RU" sz="1400" b="1" dirty="0">
                <a:latin typeface="+mn-lt"/>
                <a:cs typeface="Arial" pitchFamily="34" charset="0"/>
              </a:rPr>
              <a:t>не более чем в одном исследовании</a:t>
            </a:r>
            <a:r>
              <a:rPr lang="ru-RU" sz="1400" dirty="0">
                <a:latin typeface="+mn-lt"/>
                <a:cs typeface="Arial" pitchFamily="34" charset="0"/>
              </a:rPr>
              <a:t>: ВПР или НИКО или международные сопоставительные исследования;</a:t>
            </a:r>
            <a:br>
              <a:rPr lang="ru-RU" sz="1400" dirty="0">
                <a:latin typeface="+mn-lt"/>
                <a:cs typeface="Arial" pitchFamily="34" charset="0"/>
              </a:rPr>
            </a:br>
            <a:endParaRPr lang="ru-RU" sz="1400" dirty="0">
              <a:latin typeface="+mn-lt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Правила проведения мероприятий по оценке качества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938216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dirty="0">
                <a:latin typeface="+mn-lt"/>
              </a:rPr>
              <a:t>5) Мероприятия по оценке качества образования (в том числе – </a:t>
            </a:r>
            <a:r>
              <a:rPr lang="ru-RU" sz="1400" b="1" dirty="0">
                <a:latin typeface="+mn-lt"/>
              </a:rPr>
              <a:t>ВПР</a:t>
            </a:r>
            <a:r>
              <a:rPr lang="ru-RU" sz="1400" dirty="0">
                <a:latin typeface="+mn-lt"/>
              </a:rPr>
              <a:t>)</a:t>
            </a:r>
            <a:r>
              <a:rPr lang="ru-RU" sz="1400" b="1" dirty="0">
                <a:latin typeface="+mn-lt"/>
              </a:rPr>
              <a:t> должны быть включены в расписание учебных занятий; </a:t>
            </a:r>
            <a:r>
              <a:rPr lang="ru-RU" sz="1400" b="1" dirty="0" smtClean="0">
                <a:latin typeface="+mn-lt"/>
              </a:rPr>
              <a:t/>
            </a:r>
            <a:br>
              <a:rPr lang="ru-RU" sz="1400" b="1" dirty="0" smtClean="0">
                <a:latin typeface="+mn-lt"/>
              </a:rPr>
            </a:br>
            <a:r>
              <a:rPr lang="ru-RU" sz="1400" dirty="0" smtClean="0">
                <a:latin typeface="+mn-lt"/>
              </a:rPr>
              <a:t/>
            </a:r>
            <a:br>
              <a:rPr lang="ru-RU" sz="1400" dirty="0" smtClean="0">
                <a:latin typeface="+mn-lt"/>
              </a:rPr>
            </a:br>
            <a:r>
              <a:rPr lang="ru-RU" sz="1400" dirty="0" smtClean="0">
                <a:latin typeface="+mn-lt"/>
              </a:rPr>
              <a:t>6</a:t>
            </a:r>
            <a:r>
              <a:rPr lang="ru-RU" sz="1400" dirty="0">
                <a:latin typeface="+mn-lt"/>
              </a:rPr>
              <a:t>) На выполнение проверочной работы отводится </a:t>
            </a:r>
            <a:r>
              <a:rPr lang="ru-RU" sz="1400" b="1" dirty="0">
                <a:latin typeface="+mn-lt"/>
              </a:rPr>
              <a:t>один урок</a:t>
            </a:r>
            <a:r>
              <a:rPr lang="ru-RU" sz="1400" dirty="0">
                <a:latin typeface="+mn-lt"/>
              </a:rPr>
              <a:t>, не более 45 минут, или </a:t>
            </a:r>
            <a:r>
              <a:rPr lang="ru-RU" sz="1400" b="1" dirty="0">
                <a:latin typeface="+mn-lt"/>
              </a:rPr>
              <a:t>два урока</a:t>
            </a:r>
            <a:r>
              <a:rPr lang="ru-RU" sz="1400" dirty="0">
                <a:latin typeface="+mn-lt"/>
              </a:rPr>
              <a:t>, не более 45 минут каждый. Работы, рассчитанные на 2 урока, состоят из двух частей. На выполнение заданий каждой части отводится не более 45 минут. Задания первой и второй части могут выполняться в один день </a:t>
            </a:r>
            <a:r>
              <a:rPr lang="ru-RU" sz="1400" b="1" dirty="0">
                <a:latin typeface="+mn-lt"/>
              </a:rPr>
              <a:t>с перерывом не менее 10 минут или в разные дни</a:t>
            </a:r>
            <a:r>
              <a:rPr lang="ru-RU" sz="1400" dirty="0">
                <a:latin typeface="+mn-lt"/>
              </a:rPr>
              <a:t>; </a:t>
            </a:r>
            <a:r>
              <a:rPr lang="ru-RU" sz="1400" dirty="0" smtClean="0">
                <a:latin typeface="+mn-lt"/>
              </a:rPr>
              <a:t/>
            </a:r>
            <a:br>
              <a:rPr lang="ru-RU" sz="1400" dirty="0" smtClean="0">
                <a:latin typeface="+mn-lt"/>
              </a:rPr>
            </a:br>
            <a:r>
              <a:rPr lang="ru-RU" sz="1400" dirty="0" smtClean="0">
                <a:latin typeface="+mn-lt"/>
              </a:rPr>
              <a:t/>
            </a:r>
            <a:br>
              <a:rPr lang="ru-RU" sz="1400" dirty="0" smtClean="0">
                <a:latin typeface="+mn-lt"/>
              </a:rPr>
            </a:br>
            <a:r>
              <a:rPr lang="ru-RU" sz="1400" dirty="0" smtClean="0">
                <a:latin typeface="+mn-lt"/>
              </a:rPr>
              <a:t>7</a:t>
            </a:r>
            <a:r>
              <a:rPr lang="ru-RU" sz="1400" dirty="0">
                <a:latin typeface="+mn-lt"/>
              </a:rPr>
              <a:t>) В каждой параллели по каждому учебному предмету выбирается только </a:t>
            </a:r>
            <a:r>
              <a:rPr lang="ru-RU" sz="1400" b="1" dirty="0">
                <a:latin typeface="+mn-lt"/>
              </a:rPr>
              <a:t>один</a:t>
            </a:r>
            <a:r>
              <a:rPr lang="ru-RU" sz="1400" dirty="0">
                <a:latin typeface="+mn-lt"/>
              </a:rPr>
              <a:t> </a:t>
            </a:r>
            <a:r>
              <a:rPr lang="ru-RU" sz="1400" b="1" dirty="0">
                <a:latin typeface="+mn-lt"/>
              </a:rPr>
              <a:t>формат</a:t>
            </a:r>
            <a:r>
              <a:rPr lang="ru-RU" sz="1400" dirty="0">
                <a:latin typeface="+mn-lt"/>
              </a:rPr>
              <a:t> проведения (для всей параллели по выбранному учебному предмету) - </a:t>
            </a:r>
            <a:r>
              <a:rPr lang="ru-RU" sz="1400" b="1" dirty="0">
                <a:latin typeface="+mn-lt"/>
              </a:rPr>
              <a:t>на бумажном носителе или с использованием компьютера</a:t>
            </a:r>
            <a:r>
              <a:rPr lang="ru-RU" sz="1400" b="1" dirty="0" smtClean="0">
                <a:latin typeface="+mn-lt"/>
              </a:rPr>
              <a:t>.</a:t>
            </a:r>
            <a:br>
              <a:rPr lang="ru-RU" sz="1400" b="1" dirty="0" smtClean="0">
                <a:latin typeface="+mn-lt"/>
              </a:rPr>
            </a:br>
            <a:r>
              <a:rPr lang="ru-RU" sz="1400" b="1" dirty="0" smtClean="0">
                <a:latin typeface="+mn-lt"/>
              </a:rPr>
              <a:t/>
            </a:r>
            <a:br>
              <a:rPr lang="ru-RU" sz="1400" b="1" dirty="0" smtClean="0">
                <a:latin typeface="+mn-lt"/>
              </a:rPr>
            </a:br>
            <a:r>
              <a:rPr lang="ru-RU" sz="1400" dirty="0" smtClean="0">
                <a:latin typeface="+mn-lt"/>
              </a:rPr>
              <a:t> </a:t>
            </a:r>
            <a:r>
              <a:rPr lang="ru-RU" sz="1400" dirty="0">
                <a:latin typeface="+mn-lt"/>
              </a:rPr>
              <a:t>8) Образовательные организации </a:t>
            </a:r>
            <a:r>
              <a:rPr lang="ru-RU" sz="1400" b="1" dirty="0">
                <a:latin typeface="+mn-lt"/>
              </a:rPr>
              <a:t>могут использовать мероприятия по оценке качества образования (в том числе – ВПР) в качестве мероприятий текущего контроля успеваемости и промежуточной аттестации обучающихся</a:t>
            </a:r>
            <a:r>
              <a:rPr lang="ru-RU" sz="1400" dirty="0">
                <a:latin typeface="+mn-lt"/>
              </a:rPr>
              <a:t>, проводимых в рамках реализации образовательной программы</a:t>
            </a:r>
            <a:endParaRPr lang="ru-RU" sz="1400" dirty="0">
              <a:latin typeface="+mn-lt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Правила проведения мероприятий по оценке качества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381308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dirty="0" smtClean="0">
                <a:latin typeface="+mn-lt"/>
              </a:rPr>
              <a:t>9) </a:t>
            </a:r>
            <a:r>
              <a:rPr lang="ru-RU" sz="1400" b="1" dirty="0" smtClean="0">
                <a:latin typeface="+mn-lt"/>
              </a:rPr>
              <a:t>Решение</a:t>
            </a:r>
            <a:r>
              <a:rPr lang="ru-RU" sz="1400" dirty="0" smtClean="0">
                <a:latin typeface="+mn-lt"/>
              </a:rPr>
              <a:t> </a:t>
            </a:r>
            <a:r>
              <a:rPr lang="ru-RU" sz="1400" b="1" dirty="0">
                <a:latin typeface="+mn-lt"/>
              </a:rPr>
              <a:t>о выставлении отметок </a:t>
            </a:r>
            <a:r>
              <a:rPr lang="ru-RU" sz="1400" dirty="0">
                <a:latin typeface="+mn-lt"/>
              </a:rPr>
              <a:t>обучающимся </a:t>
            </a:r>
            <a:r>
              <a:rPr lang="ru-RU" sz="1400" b="1" dirty="0">
                <a:latin typeface="+mn-lt"/>
              </a:rPr>
              <a:t>в журнал </a:t>
            </a:r>
            <a:r>
              <a:rPr lang="ru-RU" sz="1400" dirty="0">
                <a:latin typeface="+mn-lt"/>
              </a:rPr>
              <a:t>по результатам ВПР и иных формах использования результатов ВПР в рамках образовательного процесса </a:t>
            </a:r>
            <a:r>
              <a:rPr lang="ru-RU" sz="1400" b="1" dirty="0">
                <a:latin typeface="+mn-lt"/>
              </a:rPr>
              <a:t>принимает ОО </a:t>
            </a:r>
            <a:r>
              <a:rPr lang="ru-RU" sz="1400" dirty="0">
                <a:latin typeface="+mn-lt"/>
              </a:rPr>
              <a:t>в соответствии с установленной действующим законодательством Российской Федерации в сфере образования компетенцией</a:t>
            </a:r>
            <a:r>
              <a:rPr lang="ru-RU" sz="1400" dirty="0" smtClean="0">
                <a:latin typeface="+mn-lt"/>
              </a:rPr>
              <a:t>;</a:t>
            </a:r>
            <a:br>
              <a:rPr lang="ru-RU" sz="1400" dirty="0" smtClean="0">
                <a:latin typeface="+mn-lt"/>
              </a:rPr>
            </a:br>
            <a:r>
              <a:rPr lang="ru-RU" sz="1400" dirty="0" smtClean="0">
                <a:latin typeface="+mn-lt"/>
              </a:rPr>
              <a:t> </a:t>
            </a:r>
            <a:r>
              <a:rPr lang="ru-RU" sz="1400" dirty="0">
                <a:latin typeface="+mn-lt"/>
              </a:rPr>
              <a:t>10) В целях обеспечения соблюдения правил проведения и объективности результатов ВПР по решению ОИВ привлекаются </a:t>
            </a:r>
            <a:r>
              <a:rPr lang="ru-RU" sz="1400" b="1" dirty="0">
                <a:latin typeface="+mn-lt"/>
              </a:rPr>
              <a:t>независимые наблюдатели</a:t>
            </a:r>
            <a:r>
              <a:rPr lang="ru-RU" sz="1400" dirty="0">
                <a:latin typeface="+mn-lt"/>
              </a:rPr>
              <a:t>, не имеющие личной заинтересованности, которая может повлиять на надлежащее и беспристрастное осуществление наблюдения. </a:t>
            </a:r>
            <a:r>
              <a:rPr lang="ru-RU" sz="1400" dirty="0" smtClean="0">
                <a:latin typeface="+mn-lt"/>
              </a:rPr>
              <a:t/>
            </a:r>
            <a:br>
              <a:rPr lang="ru-RU" sz="1400" dirty="0" smtClean="0">
                <a:latin typeface="+mn-lt"/>
              </a:rPr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>Независимое </a:t>
            </a:r>
            <a:r>
              <a:rPr lang="ru-RU" sz="1400" dirty="0"/>
              <a:t>наблюдение по решению ОИВ или органов местного самоуправления муниципальных районов, муниципальных округов и городских округов может быть организовано с использованием средств видеонаблюдения.</a:t>
            </a:r>
            <a:endParaRPr lang="ru-RU" sz="1400" dirty="0">
              <a:latin typeface="+mn-lt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Правила проведения мероприятий по оценке качества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740105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b="1" dirty="0">
                <a:latin typeface="+mn-lt"/>
              </a:rPr>
              <a:t>4 класс (3 предмета</a:t>
            </a:r>
            <a:r>
              <a:rPr lang="ru-RU" sz="1400" dirty="0">
                <a:latin typeface="+mn-lt"/>
              </a:rPr>
              <a:t>) • русский язык (45 минут) • математика (45 минут) </a:t>
            </a:r>
            <a:r>
              <a:rPr lang="ru-RU" sz="1400" dirty="0" smtClean="0">
                <a:latin typeface="+mn-lt"/>
              </a:rPr>
              <a:t/>
            </a:r>
            <a:br>
              <a:rPr lang="ru-RU" sz="1400" dirty="0" smtClean="0">
                <a:latin typeface="+mn-lt"/>
              </a:rPr>
            </a:br>
            <a:r>
              <a:rPr lang="ru-RU" sz="1400" dirty="0" smtClean="0">
                <a:latin typeface="+mn-lt"/>
              </a:rPr>
              <a:t>• </a:t>
            </a:r>
            <a:r>
              <a:rPr lang="ru-RU" sz="1400" dirty="0">
                <a:latin typeface="+mn-lt"/>
              </a:rPr>
              <a:t>один из предметов: окружающий мир, литературное чтение, иностранный язык (45 минут) </a:t>
            </a:r>
            <a:r>
              <a:rPr lang="ru-RU" sz="1400" dirty="0" smtClean="0">
                <a:latin typeface="+mn-lt"/>
              </a:rPr>
              <a:t/>
            </a:r>
            <a:br>
              <a:rPr lang="ru-RU" sz="1400" dirty="0" smtClean="0">
                <a:latin typeface="+mn-lt"/>
              </a:rPr>
            </a:br>
            <a:r>
              <a:rPr lang="ru-RU" sz="1400" b="1" dirty="0" smtClean="0">
                <a:latin typeface="+mn-lt"/>
              </a:rPr>
              <a:t>5 </a:t>
            </a:r>
            <a:r>
              <a:rPr lang="ru-RU" sz="1400" b="1" dirty="0">
                <a:latin typeface="+mn-lt"/>
              </a:rPr>
              <a:t>класс (4 предмета</a:t>
            </a:r>
            <a:r>
              <a:rPr lang="ru-RU" sz="1400" dirty="0">
                <a:latin typeface="+mn-lt"/>
              </a:rPr>
              <a:t>) • русский язык (45 минут) • математика (два урока по 45 минут) • один из предметов: история, литература, иностранный </a:t>
            </a:r>
            <a:r>
              <a:rPr lang="ru-RU" sz="1400" dirty="0" smtClean="0">
                <a:latin typeface="+mn-lt"/>
              </a:rPr>
              <a:t>язык</a:t>
            </a:r>
            <a:br>
              <a:rPr lang="ru-RU" sz="1400" dirty="0" smtClean="0">
                <a:latin typeface="+mn-lt"/>
              </a:rPr>
            </a:br>
            <a:r>
              <a:rPr lang="ru-RU" sz="1400" dirty="0" smtClean="0">
                <a:latin typeface="+mn-lt"/>
              </a:rPr>
              <a:t> </a:t>
            </a:r>
            <a:r>
              <a:rPr lang="ru-RU" sz="1400" dirty="0">
                <a:latin typeface="+mn-lt"/>
              </a:rPr>
              <a:t>• </a:t>
            </a:r>
            <a:r>
              <a:rPr lang="ru-RU" sz="1400" dirty="0" smtClean="0">
                <a:latin typeface="+mn-lt"/>
              </a:rPr>
              <a:t>один </a:t>
            </a:r>
            <a:r>
              <a:rPr lang="ru-RU" sz="1400" dirty="0">
                <a:latin typeface="+mn-lt"/>
              </a:rPr>
              <a:t>из предметов: география биология </a:t>
            </a:r>
            <a:r>
              <a:rPr lang="ru-RU" sz="1400" dirty="0" smtClean="0">
                <a:latin typeface="+mn-lt"/>
              </a:rPr>
              <a:t/>
            </a:r>
            <a:br>
              <a:rPr lang="ru-RU" sz="1400" dirty="0" smtClean="0">
                <a:latin typeface="+mn-lt"/>
              </a:rPr>
            </a:br>
            <a:r>
              <a:rPr lang="ru-RU" sz="1400" b="1" dirty="0">
                <a:latin typeface="+mn-lt"/>
              </a:rPr>
              <a:t>6 класс (4 предмета</a:t>
            </a:r>
            <a:r>
              <a:rPr lang="ru-RU" sz="1400" dirty="0">
                <a:latin typeface="+mn-lt"/>
              </a:rPr>
              <a:t>) • русский язык (45 минут) • математика (два урока по 45 минут) • один из предметов: история, обществознание, литература, иностранный </a:t>
            </a:r>
            <a:r>
              <a:rPr lang="ru-RU" sz="1400" dirty="0" smtClean="0">
                <a:latin typeface="+mn-lt"/>
              </a:rPr>
              <a:t>язык</a:t>
            </a:r>
            <a:br>
              <a:rPr lang="ru-RU" sz="1400" dirty="0" smtClean="0">
                <a:latin typeface="+mn-lt"/>
              </a:rPr>
            </a:br>
            <a:r>
              <a:rPr lang="ru-RU" sz="1400" dirty="0" smtClean="0">
                <a:latin typeface="+mn-lt"/>
              </a:rPr>
              <a:t> </a:t>
            </a:r>
            <a:r>
              <a:rPr lang="ru-RU" sz="1400" dirty="0">
                <a:latin typeface="+mn-lt"/>
              </a:rPr>
              <a:t>• один из предметов: география, </a:t>
            </a:r>
            <a:r>
              <a:rPr lang="ru-RU" sz="1400" dirty="0" smtClean="0">
                <a:latin typeface="+mn-lt"/>
              </a:rPr>
              <a:t>биология</a:t>
            </a:r>
            <a:br>
              <a:rPr lang="ru-RU" sz="1400" dirty="0" smtClean="0">
                <a:latin typeface="+mn-lt"/>
              </a:rPr>
            </a:br>
            <a:r>
              <a:rPr lang="ru-RU" sz="1400" dirty="0" smtClean="0">
                <a:latin typeface="+mn-lt"/>
              </a:rPr>
              <a:t> </a:t>
            </a:r>
            <a:r>
              <a:rPr lang="ru-RU" sz="1400" b="1" dirty="0">
                <a:latin typeface="+mn-lt"/>
              </a:rPr>
              <a:t>7 класс (4 предмета</a:t>
            </a:r>
            <a:r>
              <a:rPr lang="ru-RU" sz="1400" b="1" dirty="0" smtClean="0">
                <a:latin typeface="+mn-lt"/>
              </a:rPr>
              <a:t>)</a:t>
            </a:r>
            <a:br>
              <a:rPr lang="ru-RU" sz="1400" b="1" dirty="0" smtClean="0">
                <a:latin typeface="+mn-lt"/>
              </a:rPr>
            </a:br>
            <a:r>
              <a:rPr lang="ru-RU" sz="1400" dirty="0"/>
              <a:t>• </a:t>
            </a:r>
            <a:r>
              <a:rPr lang="ru-RU" sz="1400" dirty="0">
                <a:latin typeface="+mn-lt"/>
              </a:rPr>
              <a:t>русский язык (45 минут) • математика базовая или с углублением (два урока по 45 минут</a:t>
            </a:r>
            <a:r>
              <a:rPr lang="ru-RU" sz="1400" dirty="0" smtClean="0">
                <a:latin typeface="+mn-lt"/>
              </a:rPr>
              <a:t>)</a:t>
            </a:r>
            <a:br>
              <a:rPr lang="ru-RU" sz="1400" dirty="0" smtClean="0">
                <a:latin typeface="+mn-lt"/>
              </a:rPr>
            </a:br>
            <a:r>
              <a:rPr lang="ru-RU" sz="1400" dirty="0" smtClean="0">
                <a:latin typeface="+mn-lt"/>
              </a:rPr>
              <a:t> </a:t>
            </a:r>
            <a:r>
              <a:rPr lang="ru-RU" sz="1400" dirty="0">
                <a:latin typeface="+mn-lt"/>
              </a:rPr>
              <a:t>• один из предметов: история, обществознание, литература, иностранный </a:t>
            </a:r>
            <a:r>
              <a:rPr lang="ru-RU" sz="1400" dirty="0" smtClean="0">
                <a:latin typeface="+mn-lt"/>
              </a:rPr>
              <a:t>язык</a:t>
            </a:r>
            <a:br>
              <a:rPr lang="ru-RU" sz="1400" dirty="0" smtClean="0">
                <a:latin typeface="+mn-lt"/>
              </a:rPr>
            </a:br>
            <a:r>
              <a:rPr lang="ru-RU" sz="1400" dirty="0" smtClean="0">
                <a:latin typeface="+mn-lt"/>
              </a:rPr>
              <a:t> </a:t>
            </a:r>
            <a:r>
              <a:rPr lang="ru-RU" sz="1400" dirty="0">
                <a:latin typeface="+mn-lt"/>
              </a:rPr>
              <a:t>• один из предметов: география, биология, физика (базовая или с углублением ), информатика </a:t>
            </a:r>
            <a:endParaRPr lang="ru-RU" sz="1400" dirty="0">
              <a:latin typeface="+mn-lt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Приказ Федеральной службы по надзору в сфере </a:t>
            </a:r>
            <a:r>
              <a:rPr lang="ru-RU" dirty="0" smtClean="0"/>
              <a:t>образования и </a:t>
            </a:r>
            <a:r>
              <a:rPr lang="ru-RU" dirty="0"/>
              <a:t>науки от 13 мая 2024 г. № 1008</a:t>
            </a:r>
          </a:p>
        </p:txBody>
      </p:sp>
    </p:spTree>
    <p:extLst>
      <p:ext uri="{BB962C8B-B14F-4D97-AF65-F5344CB8AC3E}">
        <p14:creationId xmlns:p14="http://schemas.microsoft.com/office/powerpoint/2010/main" val="1581576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b="1" dirty="0">
                <a:latin typeface="+mn-lt"/>
              </a:rPr>
              <a:t>8 класс (4 предмета</a:t>
            </a:r>
            <a:r>
              <a:rPr lang="ru-RU" sz="1400" dirty="0" smtClean="0">
                <a:latin typeface="+mn-lt"/>
              </a:rPr>
              <a:t>)</a:t>
            </a:r>
            <a:br>
              <a:rPr lang="ru-RU" sz="1400" dirty="0" smtClean="0">
                <a:latin typeface="+mn-lt"/>
              </a:rPr>
            </a:br>
            <a:r>
              <a:rPr lang="ru-RU" sz="1400" dirty="0" smtClean="0">
                <a:latin typeface="+mn-lt"/>
              </a:rPr>
              <a:t> </a:t>
            </a:r>
            <a:r>
              <a:rPr lang="ru-RU" sz="1400" dirty="0">
                <a:latin typeface="+mn-lt"/>
              </a:rPr>
              <a:t>• русский язык (45 минут) • математика базовая или с углублением (два урока по 45 мин</a:t>
            </a:r>
            <a:r>
              <a:rPr lang="ru-RU" sz="1400" dirty="0" smtClean="0">
                <a:latin typeface="+mn-lt"/>
              </a:rPr>
              <a:t>.)</a:t>
            </a:r>
            <a:br>
              <a:rPr lang="ru-RU" sz="1400" dirty="0" smtClean="0">
                <a:latin typeface="+mn-lt"/>
              </a:rPr>
            </a:br>
            <a:r>
              <a:rPr lang="ru-RU" sz="1400" dirty="0" smtClean="0">
                <a:latin typeface="+mn-lt"/>
              </a:rPr>
              <a:t> </a:t>
            </a:r>
            <a:r>
              <a:rPr lang="ru-RU" sz="1400" dirty="0">
                <a:latin typeface="+mn-lt"/>
              </a:rPr>
              <a:t>• один из предметов: история, обществознание, литература, иностранный язык </a:t>
            </a:r>
            <a:r>
              <a:rPr lang="ru-RU" sz="1400" dirty="0" smtClean="0">
                <a:latin typeface="+mn-lt"/>
              </a:rPr>
              <a:t/>
            </a:r>
            <a:br>
              <a:rPr lang="ru-RU" sz="1400" dirty="0" smtClean="0">
                <a:latin typeface="+mn-lt"/>
              </a:rPr>
            </a:br>
            <a:r>
              <a:rPr lang="ru-RU" sz="1400" dirty="0" smtClean="0">
                <a:latin typeface="+mn-lt"/>
              </a:rPr>
              <a:t>• </a:t>
            </a:r>
            <a:r>
              <a:rPr lang="ru-RU" sz="1400" dirty="0">
                <a:latin typeface="+mn-lt"/>
              </a:rPr>
              <a:t>один из предметов: география, биология, химия, физика (базовая или с углублением ), информатика </a:t>
            </a:r>
            <a:r>
              <a:rPr lang="ru-RU" sz="1400" dirty="0" smtClean="0">
                <a:latin typeface="+mn-lt"/>
              </a:rPr>
              <a:t/>
            </a:r>
            <a:br>
              <a:rPr lang="ru-RU" sz="1400" dirty="0" smtClean="0">
                <a:latin typeface="+mn-lt"/>
              </a:rPr>
            </a:br>
            <a:r>
              <a:rPr lang="ru-RU" sz="1400" b="1" dirty="0" smtClean="0">
                <a:latin typeface="+mn-lt"/>
              </a:rPr>
              <a:t>10 </a:t>
            </a:r>
            <a:r>
              <a:rPr lang="ru-RU" sz="1400" b="1" dirty="0">
                <a:latin typeface="+mn-lt"/>
              </a:rPr>
              <a:t>класс (4 предмета</a:t>
            </a:r>
            <a:r>
              <a:rPr lang="ru-RU" sz="1400" dirty="0">
                <a:latin typeface="+mn-lt"/>
              </a:rPr>
              <a:t>) </a:t>
            </a:r>
            <a:r>
              <a:rPr lang="ru-RU" sz="1400" dirty="0" smtClean="0">
                <a:latin typeface="+mn-lt"/>
              </a:rPr>
              <a:t/>
            </a:r>
            <a:br>
              <a:rPr lang="ru-RU" sz="1400" dirty="0" smtClean="0">
                <a:latin typeface="+mn-lt"/>
              </a:rPr>
            </a:br>
            <a:r>
              <a:rPr lang="ru-RU" sz="1400" dirty="0" smtClean="0">
                <a:latin typeface="+mn-lt"/>
              </a:rPr>
              <a:t>• </a:t>
            </a:r>
            <a:r>
              <a:rPr lang="ru-RU" sz="1400" dirty="0">
                <a:latin typeface="+mn-lt"/>
              </a:rPr>
              <a:t>русский язык (два урока по 45 мин.) • математика (два урока по 45 мин.) </a:t>
            </a:r>
            <a:r>
              <a:rPr lang="ru-RU" sz="1400" dirty="0" smtClean="0">
                <a:latin typeface="+mn-lt"/>
              </a:rPr>
              <a:t/>
            </a:r>
            <a:br>
              <a:rPr lang="ru-RU" sz="1400" dirty="0" smtClean="0">
                <a:latin typeface="+mn-lt"/>
              </a:rPr>
            </a:br>
            <a:r>
              <a:rPr lang="ru-RU" sz="1400" dirty="0" smtClean="0">
                <a:latin typeface="+mn-lt"/>
              </a:rPr>
              <a:t>• </a:t>
            </a:r>
            <a:r>
              <a:rPr lang="ru-RU" sz="1400" dirty="0">
                <a:latin typeface="+mn-lt"/>
              </a:rPr>
              <a:t>два из предметов: история, обществознание, география, физика, химия, литература, иностранный </a:t>
            </a:r>
            <a:r>
              <a:rPr lang="ru-RU" sz="1400" dirty="0" smtClean="0">
                <a:latin typeface="+mn-lt"/>
              </a:rPr>
              <a:t>язык</a:t>
            </a:r>
            <a:endParaRPr lang="ru-RU" sz="1400" dirty="0">
              <a:latin typeface="+mn-lt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Приказ Федеральной службы по надзору в сфере </a:t>
            </a:r>
            <a:r>
              <a:rPr lang="ru-RU" dirty="0" smtClean="0"/>
              <a:t>образования и </a:t>
            </a:r>
            <a:r>
              <a:rPr lang="ru-RU" dirty="0"/>
              <a:t>науки от 13 мая 2024 г. № 1008</a:t>
            </a:r>
          </a:p>
        </p:txBody>
      </p:sp>
    </p:spTree>
    <p:extLst>
      <p:ext uri="{BB962C8B-B14F-4D97-AF65-F5344CB8AC3E}">
        <p14:creationId xmlns:p14="http://schemas.microsoft.com/office/powerpoint/2010/main" val="15008039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311</TotalTime>
  <Words>378</Words>
  <Application>Microsoft Office PowerPoint</Application>
  <PresentationFormat>Экран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Главная</vt:lpstr>
      <vt:lpstr>Порядок проведения ВПР  в 2025 году</vt:lpstr>
      <vt:lpstr>Нормативная база проведения ВПР в 2024- 2025 учебном году</vt:lpstr>
      <vt:lpstr>Нормативная база проведения ВПР в 2024- 2025 учебном году</vt:lpstr>
      <vt:lpstr>Постановление правительства Российской Федерации от 30 апреля 2024 г. № 556</vt:lpstr>
      <vt:lpstr>1) ВПР в ОО проводятся в целях осуществления мониторинга уровня и качества подготовки обучающихся в соответствии с федеральными государственными образовательными стандартами и федеральными основными общеобразовательными программами;   2) Участниками ВПР являются обучающиеся ОО, за исключением обучающихся 1 - 3, 9 и 11 классов;   3) Обучающиеся с ограниченными возможностями здоровья принимают участие в мероприятиях по оценке качества образования по решению образовательных организаций, с согласия родителей;   4) Обучающиеся ОО в течение учебного года принимают участие не более чем в одном исследовании: ВПР или НИКО или международные сопоставительные исследования; </vt:lpstr>
      <vt:lpstr>5) Мероприятия по оценке качества образования (в том числе – ВПР) должны быть включены в расписание учебных занятий;   6) На выполнение проверочной работы отводится один урок, не более 45 минут, или два урока, не более 45 минут каждый. Работы, рассчитанные на 2 урока, состоят из двух частей. На выполнение заданий каждой части отводится не более 45 минут. Задания первой и второй части могут выполняться в один день с перерывом не менее 10 минут или в разные дни;   7) В каждой параллели по каждому учебному предмету выбирается только один формат проведения (для всей параллели по выбранному учебному предмету) - на бумажном носителе или с использованием компьютера.   8) Образовательные организации могут использовать мероприятия по оценке качества образования (в том числе – ВПР) в качестве мероприятий текущего контроля успеваемости и промежуточной аттестации обучающихся, проводимых в рамках реализации образовательной программы</vt:lpstr>
      <vt:lpstr>9) Решение о выставлении отметок обучающимся в журнал по результатам ВПР и иных формах использования результатов ВПР в рамках образовательного процесса принимает ОО в соответствии с установленной действующим законодательством Российской Федерации в сфере образования компетенцией;  10) В целях обеспечения соблюдения правил проведения и объективности результатов ВПР по решению ОИВ привлекаются независимые наблюдатели, не имеющие личной заинтересованности, которая может повлиять на надлежащее и беспристрастное осуществление наблюдения.   Независимое наблюдение по решению ОИВ или органов местного самоуправления муниципальных районов, муниципальных округов и городских округов может быть организовано с использованием средств видеонаблюдения.</vt:lpstr>
      <vt:lpstr>4 класс (3 предмета) • русский язык (45 минут) • математика (45 минут)  • один из предметов: окружающий мир, литературное чтение, иностранный язык (45 минут)  5 класс (4 предмета) • русский язык (45 минут) • математика (два урока по 45 минут) • один из предметов: история, литература, иностранный язык  • один из предметов: география биология  6 класс (4 предмета) • русский язык (45 минут) • математика (два урока по 45 минут) • один из предметов: история, обществознание, литература, иностранный язык  • один из предметов: география, биология  7 класс (4 предмета) • русский язык (45 минут) • математика базовая или с углублением (два урока по 45 минут)  • один из предметов: история, обществознание, литература, иностранный язык  • один из предметов: география, биология, физика (базовая или с углублением ), информатика </vt:lpstr>
      <vt:lpstr>8 класс (4 предмета)  • русский язык (45 минут) • математика базовая или с углублением (два урока по 45 мин.)  • один из предметов: история, обществознание, литература, иностранный язык  • один из предметов: география, биология, химия, физика (базовая или с углублением ), информатика  10 класс (4 предмета)  • русский язык (два урока по 45 мин.) • математика (два урока по 45 мин.)  • два из предметов: история, обществознание, география, физика, химия, литература, иностранный язык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проведения ВПР в 2025 году</dc:title>
  <dc:creator>Пользователь</dc:creator>
  <cp:lastModifiedBy>Пользователь</cp:lastModifiedBy>
  <cp:revision>10</cp:revision>
  <dcterms:created xsi:type="dcterms:W3CDTF">2024-11-14T07:33:37Z</dcterms:created>
  <dcterms:modified xsi:type="dcterms:W3CDTF">2024-11-20T05:27:10Z</dcterms:modified>
</cp:coreProperties>
</file>